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1" r:id="rId5"/>
    <p:sldId id="262" r:id="rId6"/>
    <p:sldId id="263" r:id="rId7"/>
    <p:sldId id="264" r:id="rId8"/>
    <p:sldId id="271" r:id="rId9"/>
    <p:sldId id="266" r:id="rId10"/>
    <p:sldId id="267" r:id="rId11"/>
    <p:sldId id="272"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CAC29D-65E6-4588-B1AE-8E6EAE6D0EF5}" v="12" dt="2019-08-28T12:18:3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23CAC29D-65E6-4588-B1AE-8E6EAE6D0EF5}"/>
    <pc:docChg chg="custSel addSld modSld">
      <pc:chgData name="Pilamunga, Charles D." userId="6cccb8f7-6328-4831-86d2-458e4a54dcca" providerId="ADAL" clId="{23CAC29D-65E6-4588-B1AE-8E6EAE6D0EF5}" dt="2019-08-28T12:19:49.353" v="709" actId="255"/>
      <pc:docMkLst>
        <pc:docMk/>
      </pc:docMkLst>
      <pc:sldChg chg="modSp">
        <pc:chgData name="Pilamunga, Charles D." userId="6cccb8f7-6328-4831-86d2-458e4a54dcca" providerId="ADAL" clId="{23CAC29D-65E6-4588-B1AE-8E6EAE6D0EF5}" dt="2019-08-28T12:04:40.494" v="34" actId="14100"/>
        <pc:sldMkLst>
          <pc:docMk/>
          <pc:sldMk cId="3015565732" sldId="256"/>
        </pc:sldMkLst>
        <pc:spChg chg="mod">
          <ac:chgData name="Pilamunga, Charles D." userId="6cccb8f7-6328-4831-86d2-458e4a54dcca" providerId="ADAL" clId="{23CAC29D-65E6-4588-B1AE-8E6EAE6D0EF5}" dt="2019-08-28T12:04:30.366" v="33" actId="20577"/>
          <ac:spMkLst>
            <pc:docMk/>
            <pc:sldMk cId="3015565732" sldId="256"/>
            <ac:spMk id="6" creationId="{00000000-0000-0000-0000-000000000000}"/>
          </ac:spMkLst>
        </pc:spChg>
        <pc:picChg chg="mod">
          <ac:chgData name="Pilamunga, Charles D." userId="6cccb8f7-6328-4831-86d2-458e4a54dcca" providerId="ADAL" clId="{23CAC29D-65E6-4588-B1AE-8E6EAE6D0EF5}" dt="2019-08-28T12:04:40.494" v="34" actId="14100"/>
          <ac:picMkLst>
            <pc:docMk/>
            <pc:sldMk cId="3015565732" sldId="256"/>
            <ac:picMk id="4" creationId="{00000000-0000-0000-0000-000000000000}"/>
          </ac:picMkLst>
        </pc:picChg>
      </pc:sldChg>
      <pc:sldChg chg="modSp">
        <pc:chgData name="Pilamunga, Charles D." userId="6cccb8f7-6328-4831-86d2-458e4a54dcca" providerId="ADAL" clId="{23CAC29D-65E6-4588-B1AE-8E6EAE6D0EF5}" dt="2019-08-28T12:04:07.845" v="9" actId="20577"/>
        <pc:sldMkLst>
          <pc:docMk/>
          <pc:sldMk cId="1743485744" sldId="257"/>
        </pc:sldMkLst>
        <pc:spChg chg="mod">
          <ac:chgData name="Pilamunga, Charles D." userId="6cccb8f7-6328-4831-86d2-458e4a54dcca" providerId="ADAL" clId="{23CAC29D-65E6-4588-B1AE-8E6EAE6D0EF5}" dt="2019-08-28T12:04:02.002" v="1" actId="14100"/>
          <ac:spMkLst>
            <pc:docMk/>
            <pc:sldMk cId="1743485744" sldId="257"/>
            <ac:spMk id="5" creationId="{00000000-0000-0000-0000-000000000000}"/>
          </ac:spMkLst>
        </pc:spChg>
        <pc:spChg chg="mod">
          <ac:chgData name="Pilamunga, Charles D." userId="6cccb8f7-6328-4831-86d2-458e4a54dcca" providerId="ADAL" clId="{23CAC29D-65E6-4588-B1AE-8E6EAE6D0EF5}" dt="2019-08-28T12:04:07.845" v="9" actId="20577"/>
          <ac:spMkLst>
            <pc:docMk/>
            <pc:sldMk cId="1743485744" sldId="257"/>
            <ac:spMk id="6" creationId="{00000000-0000-0000-0000-000000000000}"/>
          </ac:spMkLst>
        </pc:spChg>
      </pc:sldChg>
      <pc:sldChg chg="modSp">
        <pc:chgData name="Pilamunga, Charles D." userId="6cccb8f7-6328-4831-86d2-458e4a54dcca" providerId="ADAL" clId="{23CAC29D-65E6-4588-B1AE-8E6EAE6D0EF5}" dt="2019-08-28T12:05:24.479" v="39" actId="12"/>
        <pc:sldMkLst>
          <pc:docMk/>
          <pc:sldMk cId="1252789337" sldId="259"/>
        </pc:sldMkLst>
        <pc:spChg chg="mod">
          <ac:chgData name="Pilamunga, Charles D." userId="6cccb8f7-6328-4831-86d2-458e4a54dcca" providerId="ADAL" clId="{23CAC29D-65E6-4588-B1AE-8E6EAE6D0EF5}" dt="2019-08-28T12:05:24.479" v="39" actId="12"/>
          <ac:spMkLst>
            <pc:docMk/>
            <pc:sldMk cId="1252789337" sldId="259"/>
            <ac:spMk id="3" creationId="{00000000-0000-0000-0000-000000000000}"/>
          </ac:spMkLst>
        </pc:spChg>
      </pc:sldChg>
      <pc:sldChg chg="modSp">
        <pc:chgData name="Pilamunga, Charles D." userId="6cccb8f7-6328-4831-86d2-458e4a54dcca" providerId="ADAL" clId="{23CAC29D-65E6-4588-B1AE-8E6EAE6D0EF5}" dt="2019-08-28T12:09:54.443" v="49" actId="12"/>
        <pc:sldMkLst>
          <pc:docMk/>
          <pc:sldMk cId="2514664733" sldId="263"/>
        </pc:sldMkLst>
        <pc:spChg chg="mod">
          <ac:chgData name="Pilamunga, Charles D." userId="6cccb8f7-6328-4831-86d2-458e4a54dcca" providerId="ADAL" clId="{23CAC29D-65E6-4588-B1AE-8E6EAE6D0EF5}" dt="2019-08-28T12:09:54.443" v="49" actId="12"/>
          <ac:spMkLst>
            <pc:docMk/>
            <pc:sldMk cId="2514664733" sldId="263"/>
            <ac:spMk id="3" creationId="{00000000-0000-0000-0000-000000000000}"/>
          </ac:spMkLst>
        </pc:spChg>
      </pc:sldChg>
      <pc:sldChg chg="modSp">
        <pc:chgData name="Pilamunga, Charles D." userId="6cccb8f7-6328-4831-86d2-458e4a54dcca" providerId="ADAL" clId="{23CAC29D-65E6-4588-B1AE-8E6EAE6D0EF5}" dt="2019-08-28T12:09:38.403" v="48" actId="14100"/>
        <pc:sldMkLst>
          <pc:docMk/>
          <pc:sldMk cId="1962848089" sldId="264"/>
        </pc:sldMkLst>
        <pc:spChg chg="mod">
          <ac:chgData name="Pilamunga, Charles D." userId="6cccb8f7-6328-4831-86d2-458e4a54dcca" providerId="ADAL" clId="{23CAC29D-65E6-4588-B1AE-8E6EAE6D0EF5}" dt="2019-08-28T12:09:38.403" v="48" actId="14100"/>
          <ac:spMkLst>
            <pc:docMk/>
            <pc:sldMk cId="1962848089" sldId="264"/>
            <ac:spMk id="2" creationId="{00000000-0000-0000-0000-000000000000}"/>
          </ac:spMkLst>
        </pc:spChg>
        <pc:spChg chg="mod">
          <ac:chgData name="Pilamunga, Charles D." userId="6cccb8f7-6328-4831-86d2-458e4a54dcca" providerId="ADAL" clId="{23CAC29D-65E6-4588-B1AE-8E6EAE6D0EF5}" dt="2019-08-28T12:09:34.216" v="47" actId="14100"/>
          <ac:spMkLst>
            <pc:docMk/>
            <pc:sldMk cId="1962848089" sldId="264"/>
            <ac:spMk id="3" creationId="{00000000-0000-0000-0000-000000000000}"/>
          </ac:spMkLst>
        </pc:spChg>
      </pc:sldChg>
      <pc:sldChg chg="modSp">
        <pc:chgData name="Pilamunga, Charles D." userId="6cccb8f7-6328-4831-86d2-458e4a54dcca" providerId="ADAL" clId="{23CAC29D-65E6-4588-B1AE-8E6EAE6D0EF5}" dt="2019-08-28T12:19:31.147" v="708" actId="1076"/>
        <pc:sldMkLst>
          <pc:docMk/>
          <pc:sldMk cId="2157336752" sldId="267"/>
        </pc:sldMkLst>
        <pc:spChg chg="mod">
          <ac:chgData name="Pilamunga, Charles D." userId="6cccb8f7-6328-4831-86d2-458e4a54dcca" providerId="ADAL" clId="{23CAC29D-65E6-4588-B1AE-8E6EAE6D0EF5}" dt="2019-08-28T12:19:22.096" v="707" actId="14100"/>
          <ac:spMkLst>
            <pc:docMk/>
            <pc:sldMk cId="2157336752" sldId="267"/>
            <ac:spMk id="3" creationId="{00000000-0000-0000-0000-000000000000}"/>
          </ac:spMkLst>
        </pc:spChg>
        <pc:spChg chg="mod">
          <ac:chgData name="Pilamunga, Charles D." userId="6cccb8f7-6328-4831-86d2-458e4a54dcca" providerId="ADAL" clId="{23CAC29D-65E6-4588-B1AE-8E6EAE6D0EF5}" dt="2019-08-28T12:19:31.147" v="708" actId="1076"/>
          <ac:spMkLst>
            <pc:docMk/>
            <pc:sldMk cId="2157336752" sldId="267"/>
            <ac:spMk id="4" creationId="{00000000-0000-0000-0000-000000000000}"/>
          </ac:spMkLst>
        </pc:spChg>
      </pc:sldChg>
      <pc:sldChg chg="addSp modSp add">
        <pc:chgData name="Pilamunga, Charles D." userId="6cccb8f7-6328-4831-86d2-458e4a54dcca" providerId="ADAL" clId="{23CAC29D-65E6-4588-B1AE-8E6EAE6D0EF5}" dt="2019-08-28T12:17:07.588" v="694" actId="20577"/>
        <pc:sldMkLst>
          <pc:docMk/>
          <pc:sldMk cId="3832126076" sldId="271"/>
        </pc:sldMkLst>
        <pc:spChg chg="add mod">
          <ac:chgData name="Pilamunga, Charles D." userId="6cccb8f7-6328-4831-86d2-458e4a54dcca" providerId="ADAL" clId="{23CAC29D-65E6-4588-B1AE-8E6EAE6D0EF5}" dt="2019-08-28T12:17:07.588" v="694" actId="20577"/>
          <ac:spMkLst>
            <pc:docMk/>
            <pc:sldMk cId="3832126076" sldId="271"/>
            <ac:spMk id="2" creationId="{50375EFF-C5CE-42B1-9953-EC5CA9CD794D}"/>
          </ac:spMkLst>
        </pc:spChg>
        <pc:spChg chg="add mod">
          <ac:chgData name="Pilamunga, Charles D." userId="6cccb8f7-6328-4831-86d2-458e4a54dcca" providerId="ADAL" clId="{23CAC29D-65E6-4588-B1AE-8E6EAE6D0EF5}" dt="2019-08-28T12:11:22.045" v="51"/>
          <ac:spMkLst>
            <pc:docMk/>
            <pc:sldMk cId="3832126076" sldId="271"/>
            <ac:spMk id="3" creationId="{EF655405-2866-47F0-B432-0F74BAF22D94}"/>
          </ac:spMkLst>
        </pc:spChg>
      </pc:sldChg>
      <pc:sldChg chg="addSp modSp add">
        <pc:chgData name="Pilamunga, Charles D." userId="6cccb8f7-6328-4831-86d2-458e4a54dcca" providerId="ADAL" clId="{23CAC29D-65E6-4588-B1AE-8E6EAE6D0EF5}" dt="2019-08-28T12:19:49.353" v="709" actId="255"/>
        <pc:sldMkLst>
          <pc:docMk/>
          <pc:sldMk cId="2274995069" sldId="272"/>
        </pc:sldMkLst>
        <pc:spChg chg="add mod">
          <ac:chgData name="Pilamunga, Charles D." userId="6cccb8f7-6328-4831-86d2-458e4a54dcca" providerId="ADAL" clId="{23CAC29D-65E6-4588-B1AE-8E6EAE6D0EF5}" dt="2019-08-28T12:18:01.259" v="697"/>
          <ac:spMkLst>
            <pc:docMk/>
            <pc:sldMk cId="2274995069" sldId="272"/>
            <ac:spMk id="2" creationId="{41A90D56-27FD-4E3C-9751-4D8E8C45586D}"/>
          </ac:spMkLst>
        </pc:spChg>
        <pc:spChg chg="add mod">
          <ac:chgData name="Pilamunga, Charles D." userId="6cccb8f7-6328-4831-86d2-458e4a54dcca" providerId="ADAL" clId="{23CAC29D-65E6-4588-B1AE-8E6EAE6D0EF5}" dt="2019-08-28T12:19:49.353" v="709" actId="255"/>
          <ac:spMkLst>
            <pc:docMk/>
            <pc:sldMk cId="2274995069" sldId="272"/>
            <ac:spMk id="3" creationId="{4B2FE0C2-7F03-4E0D-B711-207F0946667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2242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134586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288592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81691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168390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156265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210793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384165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62010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2330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75FCE-997A-1D42-B468-3265465FEA8C}" type="datetimeFigureOut">
              <a:rPr lang="en-US" smtClean="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9C007-EFB5-2E49-9BF3-852B96E3BB7D}" type="slidenum">
              <a:rPr lang="en-US" smtClean="0"/>
              <a:t>‹#›</a:t>
            </a:fld>
            <a:endParaRPr lang="en-US" dirty="0"/>
          </a:p>
        </p:txBody>
      </p:sp>
    </p:spTree>
    <p:extLst>
      <p:ext uri="{BB962C8B-B14F-4D97-AF65-F5344CB8AC3E}">
        <p14:creationId xmlns:p14="http://schemas.microsoft.com/office/powerpoint/2010/main" val="419837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75FCE-997A-1D42-B468-3265465FEA8C}" type="datetimeFigureOut">
              <a:rPr lang="en-US" smtClean="0"/>
              <a:t>8/28/2019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C007-EFB5-2E49-9BF3-852B96E3BB7D}" type="slidenum">
              <a:rPr lang="en-US" smtClean="0"/>
              <a:t>‹#›</a:t>
            </a:fld>
            <a:endParaRPr lang="en-US" dirty="0"/>
          </a:p>
        </p:txBody>
      </p:sp>
    </p:spTree>
    <p:extLst>
      <p:ext uri="{BB962C8B-B14F-4D97-AF65-F5344CB8AC3E}">
        <p14:creationId xmlns:p14="http://schemas.microsoft.com/office/powerpoint/2010/main" val="59878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2_R104616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752622"/>
          </a:xfrm>
          <a:prstGeom prst="rect">
            <a:avLst/>
          </a:prstGeom>
        </p:spPr>
      </p:pic>
      <p:sp>
        <p:nvSpPr>
          <p:cNvPr id="6" name="TextBox 5"/>
          <p:cNvSpPr txBox="1"/>
          <p:nvPr/>
        </p:nvSpPr>
        <p:spPr>
          <a:xfrm>
            <a:off x="279400" y="486920"/>
            <a:ext cx="7620000" cy="830997"/>
          </a:xfrm>
          <a:prstGeom prst="rect">
            <a:avLst/>
          </a:prstGeom>
          <a:noFill/>
        </p:spPr>
        <p:txBody>
          <a:bodyPr vert="horz" rtlCol="0">
            <a:spAutoFit/>
          </a:bodyPr>
          <a:lstStyle/>
          <a:p>
            <a:pPr algn="ctr"/>
            <a:r>
              <a:rPr lang="en-US" sz="2400" b="1" dirty="0">
                <a:solidFill>
                  <a:srgbClr val="DA0202"/>
                </a:solidFill>
              </a:rPr>
              <a:t>Medieval Christian Europe  (330–1450)</a:t>
            </a:r>
            <a:r>
              <a:rPr lang="en-US" sz="2400" dirty="0">
                <a:solidFill>
                  <a:srgbClr val="DA0202"/>
                </a:solidFill>
              </a:rPr>
              <a:t> </a:t>
            </a:r>
          </a:p>
          <a:p>
            <a:pPr algn="ctr"/>
            <a:r>
              <a:rPr lang="en-US" sz="2400" b="1" dirty="0"/>
              <a:t>Topic 1 Lesson 2 </a:t>
            </a:r>
            <a:r>
              <a:rPr lang="en-US" sz="2400" dirty="0"/>
              <a:t>Feudalism and the Manor Economy </a:t>
            </a:r>
          </a:p>
        </p:txBody>
      </p:sp>
    </p:spTree>
    <p:extLst>
      <p:ext uri="{BB962C8B-B14F-4D97-AF65-F5344CB8AC3E}">
        <p14:creationId xmlns:p14="http://schemas.microsoft.com/office/powerpoint/2010/main" val="301556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24861"/>
            <a:ext cx="7620000" cy="461665"/>
          </a:xfrm>
          <a:prstGeom prst="rect">
            <a:avLst/>
          </a:prstGeom>
          <a:noFill/>
        </p:spPr>
        <p:txBody>
          <a:bodyPr vert="horz" rtlCol="0">
            <a:spAutoFit/>
          </a:bodyPr>
          <a:lstStyle/>
          <a:p>
            <a:pPr algn="ctr"/>
            <a:r>
              <a:rPr lang="en-US" sz="2400" b="1" dirty="0">
                <a:solidFill>
                  <a:srgbClr val="0072BC"/>
                </a:solidFill>
              </a:rPr>
              <a:t>Manorialism</a:t>
            </a:r>
          </a:p>
        </p:txBody>
      </p:sp>
      <p:sp>
        <p:nvSpPr>
          <p:cNvPr id="3" name="TextBox 2"/>
          <p:cNvSpPr txBox="1"/>
          <p:nvPr/>
        </p:nvSpPr>
        <p:spPr>
          <a:xfrm>
            <a:off x="531947" y="856881"/>
            <a:ext cx="8395063" cy="1569660"/>
          </a:xfrm>
          <a:prstGeom prst="rect">
            <a:avLst/>
          </a:prstGeom>
          <a:noFill/>
        </p:spPr>
        <p:txBody>
          <a:bodyPr vert="horz" wrap="square" rtlCol="0">
            <a:spAutoFit/>
          </a:bodyPr>
          <a:lstStyle/>
          <a:p>
            <a:r>
              <a:rPr lang="en-US" sz="2400" dirty="0"/>
              <a:t>The heart of the medieval economy was the manor, or lord's estate. Most manors included one or more villages and the surrounding lands. Peasants, who made up the majority of the population in medieval society, lived and worked on the manor.</a:t>
            </a:r>
          </a:p>
        </p:txBody>
      </p:sp>
      <p:sp>
        <p:nvSpPr>
          <p:cNvPr id="4" name="TextBox 3"/>
          <p:cNvSpPr txBox="1"/>
          <p:nvPr/>
        </p:nvSpPr>
        <p:spPr>
          <a:xfrm>
            <a:off x="279399" y="2858027"/>
            <a:ext cx="8647611" cy="2677656"/>
          </a:xfrm>
          <a:prstGeom prst="rect">
            <a:avLst/>
          </a:prstGeom>
          <a:noFill/>
        </p:spPr>
        <p:txBody>
          <a:bodyPr wrap="square" rtlCol="0">
            <a:spAutoFit/>
          </a:bodyPr>
          <a:lstStyle/>
          <a:p>
            <a:r>
              <a:rPr lang="en-US" sz="2400" dirty="0"/>
              <a:t>An Economic System</a:t>
            </a:r>
          </a:p>
          <a:p>
            <a:pPr marL="285750" indent="-285750">
              <a:buFont typeface="Arial" panose="020B0604020202020204" pitchFamily="34" charset="0"/>
              <a:buChar char="•"/>
            </a:pPr>
            <a:r>
              <a:rPr lang="en-US" sz="2400" dirty="0"/>
              <a:t>The Lord provided justice and provided land and protection and in return the peasants owed the lord labor and goods. </a:t>
            </a:r>
          </a:p>
          <a:p>
            <a:r>
              <a:rPr lang="en-US" sz="2400" dirty="0"/>
              <a:t>The Mutual Obligations of Lords and Peasants</a:t>
            </a:r>
          </a:p>
          <a:p>
            <a:pPr marL="285750" indent="-285750">
              <a:buFont typeface="Arial" panose="020B0604020202020204" pitchFamily="34" charset="0"/>
              <a:buChar char="•"/>
            </a:pPr>
            <a:r>
              <a:rPr lang="en-US" sz="2400" dirty="0"/>
              <a:t>In exchange for labor the peasants from the lord received: land to farm for their own, protection from raid and warfare. This system will support Feudalism</a:t>
            </a:r>
          </a:p>
        </p:txBody>
      </p:sp>
    </p:spTree>
    <p:extLst>
      <p:ext uri="{BB962C8B-B14F-4D97-AF65-F5344CB8AC3E}">
        <p14:creationId xmlns:p14="http://schemas.microsoft.com/office/powerpoint/2010/main" val="215733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90D56-27FD-4E3C-9751-4D8E8C45586D}"/>
              </a:ext>
            </a:extLst>
          </p:cNvPr>
          <p:cNvSpPr txBox="1"/>
          <p:nvPr/>
        </p:nvSpPr>
        <p:spPr>
          <a:xfrm>
            <a:off x="541867" y="395111"/>
            <a:ext cx="8105422" cy="461665"/>
          </a:xfrm>
          <a:prstGeom prst="rect">
            <a:avLst/>
          </a:prstGeom>
          <a:noFill/>
        </p:spPr>
        <p:txBody>
          <a:bodyPr wrap="square" rtlCol="0">
            <a:spAutoFit/>
          </a:bodyPr>
          <a:lstStyle/>
          <a:p>
            <a:pPr lvl="0" algn="ctr"/>
            <a:r>
              <a:rPr lang="en-US" sz="2400" b="1">
                <a:solidFill>
                  <a:srgbClr val="0072BC"/>
                </a:solidFill>
              </a:rPr>
              <a:t>Manorialism</a:t>
            </a:r>
            <a:endParaRPr lang="en-US" sz="2400" b="1" dirty="0">
              <a:solidFill>
                <a:srgbClr val="0072BC"/>
              </a:solidFill>
            </a:endParaRPr>
          </a:p>
        </p:txBody>
      </p:sp>
      <p:sp>
        <p:nvSpPr>
          <p:cNvPr id="3" name="TextBox 2">
            <a:extLst>
              <a:ext uri="{FF2B5EF4-FFF2-40B4-BE49-F238E27FC236}">
                <a16:creationId xmlns:a16="http://schemas.microsoft.com/office/drawing/2014/main" id="{4B2FE0C2-7F03-4E0D-B711-207F0946667A}"/>
              </a:ext>
            </a:extLst>
          </p:cNvPr>
          <p:cNvSpPr txBox="1"/>
          <p:nvPr/>
        </p:nvSpPr>
        <p:spPr>
          <a:xfrm>
            <a:off x="541867" y="1162756"/>
            <a:ext cx="8003822" cy="4154984"/>
          </a:xfrm>
          <a:prstGeom prst="rect">
            <a:avLst/>
          </a:prstGeom>
          <a:noFill/>
        </p:spPr>
        <p:txBody>
          <a:bodyPr wrap="square" rtlCol="0">
            <a:spAutoFit/>
          </a:bodyPr>
          <a:lstStyle/>
          <a:p>
            <a:pPr lvl="0"/>
            <a:r>
              <a:rPr lang="en-US" sz="2400" dirty="0">
                <a:solidFill>
                  <a:prstClr val="black"/>
                </a:solidFill>
              </a:rPr>
              <a:t>A Self-Sufficient World</a:t>
            </a:r>
          </a:p>
          <a:p>
            <a:pPr marL="285750" lvl="0" indent="-285750">
              <a:buFont typeface="Arial" panose="020B0604020202020204" pitchFamily="34" charset="0"/>
              <a:buChar char="•"/>
            </a:pPr>
            <a:r>
              <a:rPr lang="en-US" sz="2400" dirty="0">
                <a:solidFill>
                  <a:prstClr val="black"/>
                </a:solidFill>
              </a:rPr>
              <a:t>In the manor almost everything needed was made there. There is no schooling and no knowledge of the outside world.</a:t>
            </a:r>
          </a:p>
          <a:p>
            <a:pPr lvl="0"/>
            <a:r>
              <a:rPr lang="en-US" sz="2400" dirty="0">
                <a:solidFill>
                  <a:prstClr val="black"/>
                </a:solidFill>
              </a:rPr>
              <a:t>The Life of a Peasant</a:t>
            </a:r>
          </a:p>
          <a:p>
            <a:pPr marL="285750" lvl="0" indent="-285750">
              <a:buFont typeface="Arial" panose="020B0604020202020204" pitchFamily="34" charset="0"/>
              <a:buChar char="•"/>
            </a:pPr>
            <a:r>
              <a:rPr lang="en-US" sz="2400" dirty="0">
                <a:solidFill>
                  <a:prstClr val="black"/>
                </a:solidFill>
              </a:rPr>
              <a:t>Life is harsh for peasants. Hard labor all day. Food was black bread and vegetables. Very rarely is there meat to eat.  </a:t>
            </a:r>
          </a:p>
          <a:p>
            <a:pPr lvl="0"/>
            <a:r>
              <a:rPr lang="en-US" sz="2400" dirty="0">
                <a:solidFill>
                  <a:prstClr val="black"/>
                </a:solidFill>
              </a:rPr>
              <a:t>Seasons and Celebrations</a:t>
            </a:r>
          </a:p>
          <a:p>
            <a:pPr marL="285750" lvl="0" indent="-285750">
              <a:buFont typeface="Arial" panose="020B0604020202020204" pitchFamily="34" charset="0"/>
              <a:buChar char="•"/>
            </a:pPr>
            <a:r>
              <a:rPr lang="en-US" sz="2400" dirty="0">
                <a:solidFill>
                  <a:prstClr val="black"/>
                </a:solidFill>
              </a:rPr>
              <a:t>Spring, summer, and fall was work intensive. Winter was restful but food could run out. Celebrations include births and marriages, Easter and Christmas and other holidays.</a:t>
            </a:r>
          </a:p>
        </p:txBody>
      </p:sp>
    </p:spTree>
    <p:extLst>
      <p:ext uri="{BB962C8B-B14F-4D97-AF65-F5344CB8AC3E}">
        <p14:creationId xmlns:p14="http://schemas.microsoft.com/office/powerpoint/2010/main" val="227499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Manorialism</a:t>
            </a:r>
          </a:p>
        </p:txBody>
      </p:sp>
      <p:pic>
        <p:nvPicPr>
          <p:cNvPr id="3" name="Picture 2" descr="HSWH_SC_LSN_A0010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A bird’s-eye view of a typical medieval manor, which might include a manor house, a village church, a grain mill, storage barns, a blacksmith's shop, clustered peasant huts, and fields for crops and grazing.</a:t>
            </a:r>
          </a:p>
        </p:txBody>
      </p:sp>
    </p:spTree>
    <p:extLst>
      <p:ext uri="{BB962C8B-B14F-4D97-AF65-F5344CB8AC3E}">
        <p14:creationId xmlns:p14="http://schemas.microsoft.com/office/powerpoint/2010/main" val="277098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dirty="0">
                <a:solidFill>
                  <a:srgbClr val="0072BC"/>
                </a:solidFill>
              </a:rPr>
              <a:t>Learning Objectives</a:t>
            </a:r>
          </a:p>
        </p:txBody>
      </p:sp>
      <p:sp>
        <p:nvSpPr>
          <p:cNvPr id="5" name="TextBox 4"/>
          <p:cNvSpPr txBox="1"/>
          <p:nvPr/>
        </p:nvSpPr>
        <p:spPr>
          <a:xfrm>
            <a:off x="279400" y="2032000"/>
            <a:ext cx="8458200" cy="1938992"/>
          </a:xfrm>
          <a:prstGeom prst="rect">
            <a:avLst/>
          </a:prstGeom>
          <a:noFill/>
        </p:spPr>
        <p:txBody>
          <a:bodyPr vert="horz" wrap="square" rtlCol="0">
            <a:spAutoFit/>
          </a:bodyPr>
          <a:lstStyle/>
          <a:p>
            <a:pPr marL="342900" indent="-342900">
              <a:buChar char="•"/>
            </a:pPr>
            <a:r>
              <a:rPr lang="en-US" sz="2400" dirty="0"/>
              <a:t>Describe the development of the political and social system of feudalism.</a:t>
            </a:r>
          </a:p>
          <a:p>
            <a:pPr marL="342900" indent="-342900">
              <a:buChar char="•"/>
            </a:pPr>
            <a:r>
              <a:rPr lang="en-US" sz="2400" dirty="0"/>
              <a:t>Summarize the life of knights and nobles.</a:t>
            </a:r>
          </a:p>
          <a:p>
            <a:pPr marL="342900" indent="-342900">
              <a:buChar char="•"/>
            </a:pPr>
            <a:r>
              <a:rPr lang="en-US" sz="2400" dirty="0"/>
              <a:t>Analyze how the economic system of manorialism worked and how it affected peasants and nobles.</a:t>
            </a:r>
          </a:p>
        </p:txBody>
      </p:sp>
      <p:sp>
        <p:nvSpPr>
          <p:cNvPr id="6" name="TextBox 5"/>
          <p:cNvSpPr txBox="1"/>
          <p:nvPr/>
        </p:nvSpPr>
        <p:spPr>
          <a:xfrm>
            <a:off x="279400" y="486920"/>
            <a:ext cx="7620000" cy="830997"/>
          </a:xfrm>
          <a:prstGeom prst="rect">
            <a:avLst/>
          </a:prstGeom>
          <a:noFill/>
        </p:spPr>
        <p:txBody>
          <a:bodyPr vert="horz" rtlCol="0">
            <a:spAutoFit/>
          </a:bodyPr>
          <a:lstStyle/>
          <a:p>
            <a:pPr algn="ctr"/>
            <a:r>
              <a:rPr lang="en-US" sz="2400" b="1" dirty="0">
                <a:solidFill>
                  <a:srgbClr val="DA0202"/>
                </a:solidFill>
              </a:rPr>
              <a:t>Medieval Christian Europe  (330–1450)</a:t>
            </a:r>
            <a:r>
              <a:rPr lang="en-US" sz="2400" dirty="0">
                <a:solidFill>
                  <a:srgbClr val="DA0202"/>
                </a:solidFill>
              </a:rPr>
              <a:t> </a:t>
            </a:r>
          </a:p>
          <a:p>
            <a:pPr algn="ctr"/>
            <a:r>
              <a:rPr lang="en-US" sz="2400" b="1" dirty="0"/>
              <a:t>Topic 1 Lesson 2 </a:t>
            </a:r>
            <a:r>
              <a:rPr lang="en-US" sz="2400" dirty="0"/>
              <a:t>Feudalism and the Manor Economy </a:t>
            </a:r>
          </a:p>
        </p:txBody>
      </p:sp>
    </p:spTree>
    <p:extLst>
      <p:ext uri="{BB962C8B-B14F-4D97-AF65-F5344CB8AC3E}">
        <p14:creationId xmlns:p14="http://schemas.microsoft.com/office/powerpoint/2010/main" val="174348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Feudalism Develops</a:t>
            </a:r>
          </a:p>
        </p:txBody>
      </p:sp>
      <p:sp>
        <p:nvSpPr>
          <p:cNvPr id="3" name="TextBox 2"/>
          <p:cNvSpPr txBox="1"/>
          <p:nvPr/>
        </p:nvSpPr>
        <p:spPr>
          <a:xfrm>
            <a:off x="279399" y="1460500"/>
            <a:ext cx="8571089" cy="3785652"/>
          </a:xfrm>
          <a:prstGeom prst="rect">
            <a:avLst/>
          </a:prstGeom>
          <a:noFill/>
        </p:spPr>
        <p:txBody>
          <a:bodyPr vert="horz" wrap="square" rtlCol="0">
            <a:spAutoFit/>
          </a:bodyPr>
          <a:lstStyle/>
          <a:p>
            <a:pPr marL="342900" indent="-342900">
              <a:buFont typeface="Arial" panose="020B0604020202020204" pitchFamily="34" charset="0"/>
              <a:buChar char="•"/>
            </a:pPr>
            <a:r>
              <a:rPr lang="en-US" sz="2400" dirty="0"/>
              <a:t>In the face of invasions by Vikings, Muslims, and Magyars, kings and emperors were too weak to maintain law and order. </a:t>
            </a:r>
          </a:p>
          <a:p>
            <a:pPr marL="342900" indent="-342900">
              <a:buFont typeface="Arial" panose="020B0604020202020204" pitchFamily="34" charset="0"/>
              <a:buChar char="•"/>
            </a:pPr>
            <a:r>
              <a:rPr lang="en-US" sz="2400" dirty="0"/>
              <a:t>People needed protection for themselves, their homes, and their lands. </a:t>
            </a:r>
          </a:p>
          <a:p>
            <a:pPr marL="342900" indent="-342900">
              <a:buFont typeface="Arial" panose="020B0604020202020204" pitchFamily="34" charset="0"/>
              <a:buChar char="•"/>
            </a:pPr>
            <a:r>
              <a:rPr lang="en-US" sz="2400" dirty="0"/>
              <a:t>In response to this basic need for protection, a decentralized political and economic structure evolved, known as feudalism. </a:t>
            </a:r>
          </a:p>
          <a:p>
            <a:pPr marL="342900" indent="-342900">
              <a:buFont typeface="Arial" panose="020B0604020202020204" pitchFamily="34" charset="0"/>
              <a:buChar char="•"/>
            </a:pPr>
            <a:r>
              <a:rPr lang="en-US" sz="2400" dirty="0"/>
              <a:t>Feudalism was a loosely organized system of rule in which powerful local lords divided their landholdings among lesser lords. In exchange, these lesser lords, or vassals, pledged service and loyalty to the greater lord.</a:t>
            </a:r>
          </a:p>
        </p:txBody>
      </p:sp>
    </p:spTree>
    <p:extLst>
      <p:ext uri="{BB962C8B-B14F-4D97-AF65-F5344CB8AC3E}">
        <p14:creationId xmlns:p14="http://schemas.microsoft.com/office/powerpoint/2010/main" val="125278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Feudalism Develops</a:t>
            </a:r>
          </a:p>
        </p:txBody>
      </p:sp>
      <p:pic>
        <p:nvPicPr>
          <p:cNvPr id="3" name="Picture 2" descr="HSWH_SC_L02_R104616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A monarch dubs a kneeling young man a knight. Two knights sponsor and stand by him in this French illustration from the late 1200s.</a:t>
            </a:r>
          </a:p>
        </p:txBody>
      </p:sp>
    </p:spTree>
    <p:extLst>
      <p:ext uri="{BB962C8B-B14F-4D97-AF65-F5344CB8AC3E}">
        <p14:creationId xmlns:p14="http://schemas.microsoft.com/office/powerpoint/2010/main" val="428462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440" y="181318"/>
            <a:ext cx="7620000" cy="461665"/>
          </a:xfrm>
          <a:prstGeom prst="rect">
            <a:avLst/>
          </a:prstGeom>
          <a:noFill/>
        </p:spPr>
        <p:txBody>
          <a:bodyPr vert="horz" rtlCol="0">
            <a:spAutoFit/>
          </a:bodyPr>
          <a:lstStyle/>
          <a:p>
            <a:pPr algn="ctr"/>
            <a:r>
              <a:rPr lang="en-US" sz="2400" b="1" dirty="0">
                <a:solidFill>
                  <a:srgbClr val="0072BC"/>
                </a:solidFill>
              </a:rPr>
              <a:t>Feudalism Develops</a:t>
            </a:r>
          </a:p>
        </p:txBody>
      </p:sp>
      <p:pic>
        <p:nvPicPr>
          <p:cNvPr id="3" name="Picture 2" descr="HSWH_SC_LSN_A00007_FUL.png"/>
          <p:cNvPicPr>
            <a:picLocks/>
          </p:cNvPicPr>
          <p:nvPr/>
        </p:nvPicPr>
        <p:blipFill>
          <a:blip r:embed="rId2">
            <a:extLst>
              <a:ext uri="{28A0092B-C50C-407E-A947-70E740481C1C}">
                <a14:useLocalDpi xmlns:a14="http://schemas.microsoft.com/office/drawing/2010/main" val="0"/>
              </a:ext>
            </a:extLst>
          </a:blip>
          <a:stretch>
            <a:fillRect/>
          </a:stretch>
        </p:blipFill>
        <p:spPr>
          <a:xfrm>
            <a:off x="218439" y="740229"/>
            <a:ext cx="8551091" cy="5299881"/>
          </a:xfrm>
          <a:prstGeom prst="rect">
            <a:avLst/>
          </a:prstGeom>
        </p:spPr>
      </p:pic>
      <p:sp>
        <p:nvSpPr>
          <p:cNvPr id="4" name="TextBox 3"/>
          <p:cNvSpPr txBox="1"/>
          <p:nvPr/>
        </p:nvSpPr>
        <p:spPr>
          <a:xfrm>
            <a:off x="566783" y="6040110"/>
            <a:ext cx="7620000" cy="523220"/>
          </a:xfrm>
          <a:prstGeom prst="rect">
            <a:avLst/>
          </a:prstGeom>
          <a:noFill/>
        </p:spPr>
        <p:txBody>
          <a:bodyPr vert="horz" rtlCol="0">
            <a:spAutoFit/>
          </a:bodyPr>
          <a:lstStyle/>
          <a:p>
            <a:r>
              <a:rPr lang="en-US" sz="1400" dirty="0"/>
              <a:t>Feudalism was based on mutual loyalty and obligations. Analyze Information What were some of feudalism’s advantages and disadvantages for medieval knights and peasants?</a:t>
            </a:r>
          </a:p>
        </p:txBody>
      </p:sp>
    </p:spTree>
    <p:extLst>
      <p:ext uri="{BB962C8B-B14F-4D97-AF65-F5344CB8AC3E}">
        <p14:creationId xmlns:p14="http://schemas.microsoft.com/office/powerpoint/2010/main" val="148498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Nobles, Knights, and Warfare</a:t>
            </a:r>
          </a:p>
        </p:txBody>
      </p:sp>
      <p:sp>
        <p:nvSpPr>
          <p:cNvPr id="3" name="TextBox 2"/>
          <p:cNvSpPr txBox="1"/>
          <p:nvPr/>
        </p:nvSpPr>
        <p:spPr>
          <a:xfrm>
            <a:off x="279400" y="1460500"/>
            <a:ext cx="7620000" cy="1938992"/>
          </a:xfrm>
          <a:prstGeom prst="rect">
            <a:avLst/>
          </a:prstGeom>
          <a:noFill/>
        </p:spPr>
        <p:txBody>
          <a:bodyPr vert="horz" rtlCol="0">
            <a:spAutoFit/>
          </a:bodyPr>
          <a:lstStyle/>
          <a:p>
            <a:pPr marL="342900" indent="-342900">
              <a:buFont typeface="Arial" panose="020B0604020202020204" pitchFamily="34" charset="0"/>
              <a:buChar char="•"/>
            </a:pPr>
            <a:r>
              <a:rPr lang="en-US" sz="2400" dirty="0"/>
              <a:t>During the Middle Ages, warfare was constant. </a:t>
            </a:r>
          </a:p>
          <a:p>
            <a:pPr marL="342900" indent="-342900">
              <a:buFont typeface="Arial" panose="020B0604020202020204" pitchFamily="34" charset="0"/>
              <a:buChar char="•"/>
            </a:pPr>
            <a:r>
              <a:rPr lang="en-US" sz="2400" dirty="0"/>
              <a:t>For medieval lords and vassals, it was a way of life. </a:t>
            </a:r>
          </a:p>
          <a:p>
            <a:pPr marL="342900" indent="-342900">
              <a:buFont typeface="Arial" panose="020B0604020202020204" pitchFamily="34" charset="0"/>
              <a:buChar char="•"/>
            </a:pPr>
            <a:r>
              <a:rPr lang="en-US" sz="2400" dirty="0"/>
              <a:t>Rival lords battled constantly for power. </a:t>
            </a:r>
          </a:p>
          <a:p>
            <a:pPr marL="342900" indent="-342900">
              <a:buFont typeface="Arial" panose="020B0604020202020204" pitchFamily="34" charset="0"/>
              <a:buChar char="•"/>
            </a:pPr>
            <a:r>
              <a:rPr lang="en-US" sz="2400" dirty="0"/>
              <a:t>Both greater and lesser nobles trained from boyhood for a future occupation as a knight, or mounted warrior.</a:t>
            </a:r>
          </a:p>
        </p:txBody>
      </p:sp>
    </p:spTree>
    <p:extLst>
      <p:ext uri="{BB962C8B-B14F-4D97-AF65-F5344CB8AC3E}">
        <p14:creationId xmlns:p14="http://schemas.microsoft.com/office/powerpoint/2010/main" val="251466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86657"/>
            <a:ext cx="8582377" cy="461665"/>
          </a:xfrm>
          <a:prstGeom prst="rect">
            <a:avLst/>
          </a:prstGeom>
          <a:noFill/>
        </p:spPr>
        <p:txBody>
          <a:bodyPr vert="horz" wrap="square" rtlCol="0">
            <a:spAutoFit/>
          </a:bodyPr>
          <a:lstStyle/>
          <a:p>
            <a:pPr algn="ctr"/>
            <a:r>
              <a:rPr lang="en-US" sz="2400" b="1" dirty="0">
                <a:solidFill>
                  <a:srgbClr val="0072BC"/>
                </a:solidFill>
              </a:rPr>
              <a:t>Nobles, Knights, and Warfare</a:t>
            </a:r>
          </a:p>
        </p:txBody>
      </p:sp>
      <p:sp>
        <p:nvSpPr>
          <p:cNvPr id="3" name="TextBox 2"/>
          <p:cNvSpPr txBox="1"/>
          <p:nvPr/>
        </p:nvSpPr>
        <p:spPr>
          <a:xfrm>
            <a:off x="279400" y="964111"/>
            <a:ext cx="8582378" cy="5632311"/>
          </a:xfrm>
          <a:prstGeom prst="rect">
            <a:avLst/>
          </a:prstGeom>
          <a:noFill/>
        </p:spPr>
        <p:txBody>
          <a:bodyPr vert="horz" wrap="square" rtlCol="0">
            <a:spAutoFit/>
          </a:bodyPr>
          <a:lstStyle/>
          <a:p>
            <a:r>
              <a:rPr lang="en-US" sz="2400" dirty="0"/>
              <a:t>The Life of a Knight</a:t>
            </a:r>
          </a:p>
          <a:p>
            <a:pPr marL="342900" indent="-342900">
              <a:buChar char="•"/>
            </a:pPr>
            <a:r>
              <a:rPr lang="en-US" sz="2400" dirty="0"/>
              <a:t>Starting at age 7 boys were sent to learn how to ride, fight, take care of arms and weapons</a:t>
            </a:r>
          </a:p>
          <a:p>
            <a:pPr marL="342900" indent="-342900">
              <a:buChar char="•"/>
            </a:pPr>
            <a:r>
              <a:rPr lang="en-US" sz="2400" dirty="0"/>
              <a:t>Upon finishing they were dubbed knights</a:t>
            </a:r>
          </a:p>
          <a:p>
            <a:pPr marL="342900" indent="-342900">
              <a:buChar char="•"/>
            </a:pPr>
            <a:r>
              <a:rPr lang="en-US" sz="2400" dirty="0"/>
              <a:t>They fought on horse back with swords, axes, and lances, and wore armor and shields</a:t>
            </a:r>
          </a:p>
          <a:p>
            <a:pPr marL="342900" indent="-342900">
              <a:buChar char="•"/>
            </a:pPr>
            <a:r>
              <a:rPr lang="en-US" sz="2400" dirty="0"/>
              <a:t>They competed in tournaments, mock battles, to keep skills sharp</a:t>
            </a:r>
          </a:p>
          <a:p>
            <a:r>
              <a:rPr lang="en-US" sz="2400" dirty="0"/>
              <a:t>The Lives of Noblewomen</a:t>
            </a:r>
          </a:p>
          <a:p>
            <a:pPr marL="285750" indent="-285750">
              <a:buFont typeface="Arial" panose="020B0604020202020204" pitchFamily="34" charset="0"/>
              <a:buChar char="•"/>
            </a:pPr>
            <a:r>
              <a:rPr lang="en-US" sz="2400" dirty="0"/>
              <a:t>When men went off to fight, the women took charge. They supervised the household, managed vassals, and performed agricultural and medical tasks. </a:t>
            </a:r>
          </a:p>
          <a:p>
            <a:pPr marL="285750" indent="-285750">
              <a:buFont typeface="Arial" panose="020B0604020202020204" pitchFamily="34" charset="0"/>
              <a:buChar char="•"/>
            </a:pPr>
            <a:r>
              <a:rPr lang="en-US" sz="2400" dirty="0"/>
              <a:t>Her right to inheritance is severely limited at this time</a:t>
            </a:r>
          </a:p>
          <a:p>
            <a:pPr marL="285750" indent="-285750">
              <a:buFont typeface="Arial" panose="020B0604020202020204" pitchFamily="34" charset="0"/>
              <a:buChar char="•"/>
            </a:pPr>
            <a:r>
              <a:rPr lang="en-US" sz="2400" dirty="0"/>
              <a:t>Before she is married off she is expected to know how to spin and weave, and supervise servants. </a:t>
            </a:r>
          </a:p>
        </p:txBody>
      </p:sp>
    </p:spTree>
    <p:extLst>
      <p:ext uri="{BB962C8B-B14F-4D97-AF65-F5344CB8AC3E}">
        <p14:creationId xmlns:p14="http://schemas.microsoft.com/office/powerpoint/2010/main" val="196284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375EFF-C5CE-42B1-9953-EC5CA9CD794D}"/>
              </a:ext>
            </a:extLst>
          </p:cNvPr>
          <p:cNvSpPr txBox="1"/>
          <p:nvPr/>
        </p:nvSpPr>
        <p:spPr>
          <a:xfrm>
            <a:off x="383823" y="1162756"/>
            <a:ext cx="8376356" cy="4524315"/>
          </a:xfrm>
          <a:prstGeom prst="rect">
            <a:avLst/>
          </a:prstGeom>
          <a:noFill/>
        </p:spPr>
        <p:txBody>
          <a:bodyPr wrap="square" rtlCol="0">
            <a:spAutoFit/>
          </a:bodyPr>
          <a:lstStyle/>
          <a:p>
            <a:pPr lvl="0"/>
            <a:r>
              <a:rPr lang="en-US" sz="2400" dirty="0">
                <a:solidFill>
                  <a:prstClr val="black"/>
                </a:solidFill>
              </a:rPr>
              <a:t>The Code of Chivalry</a:t>
            </a:r>
          </a:p>
          <a:p>
            <a:pPr marL="342900" lvl="0" indent="-342900">
              <a:buFont typeface="Arial" panose="020B0604020202020204" pitchFamily="34" charset="0"/>
              <a:buChar char="•"/>
            </a:pPr>
            <a:r>
              <a:rPr lang="en-US" sz="2400" dirty="0">
                <a:solidFill>
                  <a:prstClr val="black"/>
                </a:solidFill>
              </a:rPr>
              <a:t>Required knights to be brave, loyal, true to their word</a:t>
            </a:r>
          </a:p>
          <a:p>
            <a:pPr marL="342900" lvl="0" indent="-342900">
              <a:buFont typeface="Arial" panose="020B0604020202020204" pitchFamily="34" charset="0"/>
              <a:buChar char="•"/>
            </a:pPr>
            <a:r>
              <a:rPr lang="en-US" sz="2400" dirty="0">
                <a:solidFill>
                  <a:prstClr val="black"/>
                </a:solidFill>
              </a:rPr>
              <a:t>They had to fight fairly, for example they had to let an opponent put on his armor</a:t>
            </a:r>
          </a:p>
          <a:p>
            <a:pPr marL="342900" lvl="0" indent="-342900">
              <a:buFont typeface="Arial" panose="020B0604020202020204" pitchFamily="34" charset="0"/>
              <a:buChar char="•"/>
            </a:pPr>
            <a:r>
              <a:rPr lang="en-US" sz="2400" dirty="0">
                <a:solidFill>
                  <a:prstClr val="black"/>
                </a:solidFill>
              </a:rPr>
              <a:t>They had to treat enemies well and release them if the captured knight pledged to pay a ransom</a:t>
            </a:r>
          </a:p>
          <a:p>
            <a:pPr marL="342900" lvl="0" indent="-342900">
              <a:buFont typeface="Arial" panose="020B0604020202020204" pitchFamily="34" charset="0"/>
              <a:buChar char="•"/>
            </a:pPr>
            <a:r>
              <a:rPr lang="en-US" sz="2400" dirty="0">
                <a:solidFill>
                  <a:prstClr val="black"/>
                </a:solidFill>
              </a:rPr>
              <a:t>Chivalry rules applied mostly to nobles</a:t>
            </a:r>
          </a:p>
          <a:p>
            <a:pPr marL="342900" lvl="0" indent="-342900">
              <a:buFont typeface="Arial" panose="020B0604020202020204" pitchFamily="34" charset="0"/>
              <a:buChar char="•"/>
            </a:pPr>
            <a:r>
              <a:rPr lang="en-US" sz="2400" dirty="0">
                <a:solidFill>
                  <a:prstClr val="black"/>
                </a:solidFill>
              </a:rPr>
              <a:t>Chivalry also asked knights to protect the weak, like peasants and noble women. This will lead to putting women on a pedestal</a:t>
            </a:r>
          </a:p>
          <a:p>
            <a:pPr marL="342900" lvl="0" indent="-342900">
              <a:buFont typeface="Arial" panose="020B0604020202020204" pitchFamily="34" charset="0"/>
              <a:buChar char="•"/>
            </a:pPr>
            <a:r>
              <a:rPr lang="en-US" sz="2400" dirty="0">
                <a:solidFill>
                  <a:prstClr val="black"/>
                </a:solidFill>
              </a:rPr>
              <a:t>This will lead troubadours to compose songs and poems that will lead to our idea of romantic love today</a:t>
            </a:r>
          </a:p>
        </p:txBody>
      </p:sp>
      <p:sp>
        <p:nvSpPr>
          <p:cNvPr id="3" name="TextBox 2">
            <a:extLst>
              <a:ext uri="{FF2B5EF4-FFF2-40B4-BE49-F238E27FC236}">
                <a16:creationId xmlns:a16="http://schemas.microsoft.com/office/drawing/2014/main" id="{EF655405-2866-47F0-B432-0F74BAF22D94}"/>
              </a:ext>
            </a:extLst>
          </p:cNvPr>
          <p:cNvSpPr txBox="1"/>
          <p:nvPr/>
        </p:nvSpPr>
        <p:spPr>
          <a:xfrm>
            <a:off x="745067" y="474133"/>
            <a:ext cx="8015111" cy="461665"/>
          </a:xfrm>
          <a:prstGeom prst="rect">
            <a:avLst/>
          </a:prstGeom>
          <a:noFill/>
        </p:spPr>
        <p:txBody>
          <a:bodyPr wrap="square" rtlCol="0">
            <a:spAutoFit/>
          </a:bodyPr>
          <a:lstStyle/>
          <a:p>
            <a:pPr lvl="0" algn="ctr"/>
            <a:r>
              <a:rPr lang="en-US" sz="2400" b="1" dirty="0">
                <a:solidFill>
                  <a:srgbClr val="0072BC"/>
                </a:solidFill>
              </a:rPr>
              <a:t>Nobles, Knights, and Warfare</a:t>
            </a:r>
          </a:p>
        </p:txBody>
      </p:sp>
    </p:spTree>
    <p:extLst>
      <p:ext uri="{BB962C8B-B14F-4D97-AF65-F5344CB8AC3E}">
        <p14:creationId xmlns:p14="http://schemas.microsoft.com/office/powerpoint/2010/main" val="383212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07444"/>
            <a:ext cx="7620000" cy="461665"/>
          </a:xfrm>
          <a:prstGeom prst="rect">
            <a:avLst/>
          </a:prstGeom>
          <a:noFill/>
        </p:spPr>
        <p:txBody>
          <a:bodyPr vert="horz" rtlCol="0">
            <a:spAutoFit/>
          </a:bodyPr>
          <a:lstStyle/>
          <a:p>
            <a:pPr algn="ctr"/>
            <a:r>
              <a:rPr lang="en-US" sz="2400" b="1" dirty="0">
                <a:solidFill>
                  <a:srgbClr val="0072BC"/>
                </a:solidFill>
              </a:rPr>
              <a:t>Nobles, Knights, and Warfare</a:t>
            </a:r>
          </a:p>
        </p:txBody>
      </p:sp>
      <p:pic>
        <p:nvPicPr>
          <p:cNvPr id="3" name="Picture 2" descr="HSWH_SC_LSN_A0006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dirty="0"/>
              <a:t>Castle warfare in the Middle Ages was brutal. As shown in this illustration, battering rams, catapults, and fighters on ladders assaulted stone walls. Defenders shot arrows and poured hot oil on attackers.</a:t>
            </a:r>
          </a:p>
        </p:txBody>
      </p:sp>
      <p:sp>
        <p:nvSpPr>
          <p:cNvPr id="5" name="TextBox 4"/>
          <p:cNvSpPr txBox="1"/>
          <p:nvPr/>
        </p:nvSpPr>
        <p:spPr>
          <a:xfrm>
            <a:off x="609600" y="801189"/>
            <a:ext cx="7088777" cy="369332"/>
          </a:xfrm>
          <a:prstGeom prst="rect">
            <a:avLst/>
          </a:prstGeom>
          <a:noFill/>
        </p:spPr>
        <p:txBody>
          <a:bodyPr wrap="square" rtlCol="0">
            <a:spAutoFit/>
          </a:bodyPr>
          <a:lstStyle/>
          <a:p>
            <a:pPr algn="ctr"/>
            <a:r>
              <a:rPr lang="en-US" dirty="0"/>
              <a:t>Castles and War</a:t>
            </a:r>
          </a:p>
        </p:txBody>
      </p:sp>
    </p:spTree>
    <p:extLst>
      <p:ext uri="{BB962C8B-B14F-4D97-AF65-F5344CB8AC3E}">
        <p14:creationId xmlns:p14="http://schemas.microsoft.com/office/powerpoint/2010/main" val="261628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804</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8</cp:revision>
  <dcterms:created xsi:type="dcterms:W3CDTF">2014-12-05T18:45:34Z</dcterms:created>
  <dcterms:modified xsi:type="dcterms:W3CDTF">2019-08-28T12:19:58Z</dcterms:modified>
</cp:coreProperties>
</file>